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23"/>
  </p:notesMasterIdLst>
  <p:sldIdLst>
    <p:sldId id="288" r:id="rId7"/>
    <p:sldId id="296" r:id="rId8"/>
    <p:sldId id="331" r:id="rId9"/>
    <p:sldId id="299" r:id="rId10"/>
    <p:sldId id="362" r:id="rId11"/>
    <p:sldId id="363" r:id="rId12"/>
    <p:sldId id="364" r:id="rId13"/>
    <p:sldId id="342" r:id="rId14"/>
    <p:sldId id="304" r:id="rId15"/>
    <p:sldId id="305" r:id="rId16"/>
    <p:sldId id="308" r:id="rId17"/>
    <p:sldId id="365" r:id="rId18"/>
    <p:sldId id="347" r:id="rId19"/>
    <p:sldId id="340" r:id="rId20"/>
    <p:sldId id="341" r:id="rId21"/>
    <p:sldId id="310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99"/>
    <a:srgbClr val="CCCC00"/>
    <a:srgbClr val="996600"/>
    <a:srgbClr val="FF0000"/>
    <a:srgbClr val="FFFF99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79"/>
    <p:restoredTop sz="94727"/>
  </p:normalViewPr>
  <p:slideViewPr>
    <p:cSldViewPr showGuides="1">
      <p:cViewPr varScale="1">
        <p:scale>
          <a:sx n="67" d="100"/>
          <a:sy n="67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62" name="页眉占位符 24576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763" name="日期占位符 24576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372" name="幻灯片图像占位符 245763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221" name="文本占位符 24576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766" name="页脚占位符 24576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767" name="灯片编号占位符 24576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gradFill rotWithShape="0">
          <a:gsLst>
            <a:gs pos="0">
              <a:srgbClr val="FEE8FB"/>
            </a:gs>
            <a:gs pos="100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42337"/>
          <p:cNvGrpSpPr/>
          <p:nvPr/>
        </p:nvGrpSpPr>
        <p:grpSpPr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152" name="组合 142338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2" name="矩形 142339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矩形 142340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153" name="组合 142341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0" name="矩形 142342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142343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" name="矩形 142344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矩形 142345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矩形 142346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2348" name="标题 142347"/>
          <p:cNvSpPr>
            <a:spLocks noGrp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42349" name="副标题 14234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24" name="日期占位符 142349"/>
          <p:cNvSpPr>
            <a:spLocks noGrp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</p:spPr>
        <p:txBody>
          <a:bodyPr anchor="b"/>
          <a:lstStyle>
            <a:lvl1pPr>
              <a:defRPr sz="1400" dirty="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页脚占位符 142350"/>
          <p:cNvSpPr>
            <a:spLocks noGrp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 anchor="b"/>
          <a:lstStyle>
            <a:lvl1pPr algn="ctr">
              <a:defRPr sz="1400" dirty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灯片编号占位符 142351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/>
            <a:fld id="{9A0DB2DC-4C9A-4742-B13C-FB6460FD3503}" type="slidenum">
              <a:rPr lang="zh-CN" altLang="en-US" dirty="0">
                <a:solidFill>
                  <a:schemeClr val="bg2"/>
                </a:solidFill>
                <a:latin typeface="Tahoma" panose="020B0604030504040204" pitchFamily="34" charset="0"/>
              </a:rPr>
            </a:fld>
            <a:endParaRPr lang="zh-CN" altLang="en-US" dirty="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 rotWithShape="0">
          <a:gsLst>
            <a:gs pos="0">
              <a:srgbClr val="FEE8FB"/>
            </a:gs>
            <a:gs pos="100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4" name="日期占位符 141322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141323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41324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/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 rotWithShape="0">
          <a:gsLst>
            <a:gs pos="0">
              <a:srgbClr val="FEE8FB"/>
            </a:gs>
            <a:gs pos="100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4" name="日期占位符 141322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141323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41324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/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gradFill rotWithShape="0">
          <a:gsLst>
            <a:gs pos="0">
              <a:srgbClr val="FEE8FB"/>
            </a:gs>
            <a:gs pos="100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76" cy="4114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6612" y="2017713"/>
            <a:ext cx="3808476" cy="4114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4" name="日期占位符 141322"/>
          <p:cNvSpPr>
            <a:spLocks noGrp="1"/>
          </p:cNvSpPr>
          <p:nvPr>
            <p:ph type="dt" sz="half" idx="1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141323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41324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/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gradFill rotWithShape="0">
          <a:gsLst>
            <a:gs pos="0">
              <a:srgbClr val="FEE8FB"/>
            </a:gs>
            <a:gs pos="100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4" name="日期占位符 141322"/>
          <p:cNvSpPr>
            <a:spLocks noGrp="1"/>
          </p:cNvSpPr>
          <p:nvPr>
            <p:ph type="dt" sz="half" idx="1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141323"/>
          <p:cNvSpPr>
            <a:spLocks noGrp="1"/>
          </p:cNvSpPr>
          <p:nvPr>
            <p:ph type="ftr" sz="quarter" idx="1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41324"/>
          <p:cNvSpPr>
            <a:spLocks noGrp="1"/>
          </p:cNvSpPr>
          <p:nvPr>
            <p:ph type="sldNum" sz="quarter" idx="1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/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gradFill rotWithShape="0">
          <a:gsLst>
            <a:gs pos="0">
              <a:srgbClr val="FEE8FB"/>
            </a:gs>
            <a:gs pos="100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4" name="日期占位符 141322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141323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41324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/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rotWithShape="0">
          <a:gsLst>
            <a:gs pos="0">
              <a:srgbClr val="FEE8FB"/>
            </a:gs>
            <a:gs pos="100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141322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141323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41324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/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gradFill rotWithShape="0">
          <a:gsLst>
            <a:gs pos="0">
              <a:srgbClr val="FEE8FB"/>
            </a:gs>
            <a:gs pos="100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4" name="日期占位符 141322"/>
          <p:cNvSpPr>
            <a:spLocks noGrp="1"/>
          </p:cNvSpPr>
          <p:nvPr>
            <p:ph type="dt" sz="half" idx="1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141323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41324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/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gradFill rotWithShape="0">
          <a:gsLst>
            <a:gs pos="0">
              <a:srgbClr val="FEE8FB"/>
            </a:gs>
            <a:gs pos="100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4" name="日期占位符 141322"/>
          <p:cNvSpPr>
            <a:spLocks noGrp="1"/>
          </p:cNvSpPr>
          <p:nvPr>
            <p:ph type="dt" sz="half" idx="1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141323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41324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/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gradFill rotWithShape="0">
          <a:gsLst>
            <a:gs pos="0">
              <a:srgbClr val="FEE8FB"/>
            </a:gs>
            <a:gs pos="100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4" name="日期占位符 141322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141323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41324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/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gradFill rotWithShape="0">
          <a:gsLst>
            <a:gs pos="0">
              <a:srgbClr val="FEE8FB"/>
            </a:gs>
            <a:gs pos="100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1" y="617538"/>
            <a:ext cx="1951038" cy="551497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40009" cy="551497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4" name="日期占位符 141322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141323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41324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/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183302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298" name="标题 183297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371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sz="4000"/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83299" name="副标题 183298"/>
          <p:cNvSpPr>
            <a:spLocks noGrp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>
              <a:buNone/>
              <a:defRPr sz="2800"/>
            </a:lvl1pPr>
            <a:lvl2pPr marL="457200" lvl="1" indent="14605" algn="ctr">
              <a:buNone/>
              <a:defRPr sz="2800"/>
            </a:lvl2pPr>
            <a:lvl3pPr marL="909955" lvl="2" indent="0" algn="ctr">
              <a:buNone/>
              <a:defRPr sz="2800"/>
            </a:lvl3pPr>
            <a:lvl4pPr marL="1306830" lvl="3" indent="0" algn="ctr">
              <a:buNone/>
              <a:defRPr sz="2800"/>
            </a:lvl4pPr>
            <a:lvl5pPr marL="1695450" lvl="4" indent="0" algn="ctr">
              <a:buNone/>
              <a:defRPr sz="2800"/>
            </a:lvl5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0" name="日期占位符 183299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anchor="t"/>
          <a:lstStyle>
            <a:lvl1pPr>
              <a:defRPr sz="1200" dirty="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183300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anchor="t"/>
          <a:lstStyle>
            <a:lvl1pPr algn="ctr">
              <a:defRPr sz="1200" dirty="0">
                <a:latin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183301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9" name="日期占位符 18227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1822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1822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9" name="日期占位符 18227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1822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1822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0490" cy="42672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248" y="1752600"/>
            <a:ext cx="3920490" cy="42672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9" name="日期占位符 182277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1822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1822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9" name="日期占位符 182277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182278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182279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9" name="日期占位符 18227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1822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1822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8227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1822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1822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9" name="日期占位符 182277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1822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1822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9" name="日期占位符 182277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1822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1822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9" name="日期占位符 18227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1822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1822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441" y="304800"/>
            <a:ext cx="2002234" cy="57150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90631" cy="57150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9" name="日期占位符 18227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1822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1822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标题 230401"/>
          <p:cNvSpPr>
            <a:spLocks noGrp="1" noRot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230403" name="副标题 230402"/>
          <p:cNvSpPr>
            <a:spLocks noGrp="1" noRot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230403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 anchor="t"/>
          <a:lstStyle>
            <a:lvl1pPr>
              <a:defRPr sz="1400" dirty="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3040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t"/>
          <a:lstStyle>
            <a:lvl1pPr algn="ctr">
              <a:defRPr sz="1400" dirty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23040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229379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2938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22938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229379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2938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22938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84968" cy="44989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7408" y="1600200"/>
            <a:ext cx="4184968" cy="44989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229379"/>
          <p:cNvSpPr>
            <a:spLocks noGrp="1"/>
          </p:cNvSpPr>
          <p:nvPr>
            <p:ph type="dt" sz="half" idx="1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2938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22938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229379"/>
          <p:cNvSpPr>
            <a:spLocks noGrp="1"/>
          </p:cNvSpPr>
          <p:nvPr>
            <p:ph type="dt" sz="half" idx="1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29380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229381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229379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2938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22938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229379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2938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22938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229379"/>
          <p:cNvSpPr>
            <a:spLocks noGrp="1"/>
          </p:cNvSpPr>
          <p:nvPr>
            <p:ph type="dt" sz="half" idx="1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2938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22938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229379"/>
          <p:cNvSpPr>
            <a:spLocks noGrp="1"/>
          </p:cNvSpPr>
          <p:nvPr>
            <p:ph type="dt" sz="half" idx="1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2938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22938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229379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2938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22938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8" cy="587057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81784" cy="587057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229379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2938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22938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日期占位符 229379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2938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22938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w"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日期占位符 229379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2938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22938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5" Type="http://schemas.openxmlformats.org/officeDocument/2006/relationships/theme" Target="../theme/theme5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9830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98306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8308" name="日期占位符 9830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309" name="页脚占位符 9830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310" name="灯片编号占位符 9830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8FB"/>
            </a:gs>
            <a:gs pos="100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050" name="矩形 141313"/>
          <p:cNvSpPr>
            <a:spLocks noChangeArrowheads="1"/>
          </p:cNvSpPr>
          <p:nvPr/>
        </p:nvSpPr>
        <p:spPr bwMode="auto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矩形 141314"/>
          <p:cNvSpPr>
            <a:spLocks noChangeArrowheads="1"/>
          </p:cNvSpPr>
          <p:nvPr/>
        </p:nvSpPr>
        <p:spPr bwMode="auto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矩形 141315"/>
          <p:cNvSpPr>
            <a:spLocks noChangeArrowheads="1"/>
          </p:cNvSpPr>
          <p:nvPr/>
        </p:nvSpPr>
        <p:spPr bwMode="auto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矩形 141316"/>
          <p:cNvSpPr>
            <a:spLocks noChangeArrowheads="1"/>
          </p:cNvSpPr>
          <p:nvPr/>
        </p:nvSpPr>
        <p:spPr bwMode="auto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矩形 141317"/>
          <p:cNvSpPr>
            <a:spLocks noChangeArrowheads="1"/>
          </p:cNvSpPr>
          <p:nvPr/>
        </p:nvSpPr>
        <p:spPr bwMode="auto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矩形 141318"/>
          <p:cNvSpPr>
            <a:spLocks noChangeArrowheads="1"/>
          </p:cNvSpPr>
          <p:nvPr/>
        </p:nvSpPr>
        <p:spPr bwMode="auto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6" name="矩形 141319"/>
          <p:cNvSpPr>
            <a:spLocks noChangeArrowheads="1"/>
          </p:cNvSpPr>
          <p:nvPr/>
        </p:nvSpPr>
        <p:spPr bwMode="auto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7" name="标题 141320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8" name="文本占位符 141321"/>
          <p:cNvSpPr>
            <a:spLocks noGrp="1"/>
          </p:cNvSpPr>
          <p:nvPr>
            <p:ph type="body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41323" name="日期占位符 141322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400" noProof="1" dirty="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1324" name="页脚占位符 141323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400" noProof="1" dirty="0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1325" name="灯片编号占位符 141324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182273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182274"/>
          <p:cNvSpPr>
            <a:spLocks noGrp="1"/>
          </p:cNvSpPr>
          <p:nvPr>
            <p:ph type="body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6" name="任意多边形 182275"/>
          <p:cNvSpPr>
            <a:spLocks noChangeArrowheads="1"/>
          </p:cNvSpPr>
          <p:nvPr/>
        </p:nvSpPr>
        <p:spPr bwMode="auto">
          <a:xfrm>
            <a:off x="609600" y="1566863"/>
            <a:ext cx="7958138" cy="109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直接连接符 182276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278" name="日期占位符 18227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 dirty="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279" name="页脚占位符 1822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200" noProof="1" dirty="0">
                <a:latin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280" name="灯片编号占位符 1822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lvl="1" indent="-43688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lvl="2" indent="-39560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4180" lvl="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4230" lvl="4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 19046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190466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90468" name="日期占位符 19046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0469" name="页脚占位符 19046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0470" name="灯片编号占位符 19046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 229377"/>
          <p:cNvSpPr>
            <a:spLocks noGrp="1" noRot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29378"/>
          <p:cNvSpPr>
            <a:spLocks noGrp="1" noRot="1"/>
          </p:cNvSpPr>
          <p:nvPr>
            <p:ph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29380" name="日期占位符 229379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9381" name="页脚占位符 22938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9382" name="灯片编号占位符 22938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w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ª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7.GIF"/><Relationship Id="rId1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1.GIF"/><Relationship Id="rId2" Type="http://schemas.openxmlformats.org/officeDocument/2006/relationships/slide" Target="slide16.xml"/><Relationship Id="rId1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7.jpeg"/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hyperlink" Target="../../15-5/1551.swf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image" Target="../media/image13.jpeg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8.jpeg"/><Relationship Id="rId1" Type="http://schemas.openxmlformats.org/officeDocument/2006/relationships/hyperlink" Target="http://news.csonline.com.cn/shehui/200608/t20060801_502772.htm" TargetMode="Externa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图片 35846" descr="20032248483zzz"/>
          <p:cNvPicPr>
            <a:picLocks noChangeAspect="1"/>
          </p:cNvPicPr>
          <p:nvPr/>
        </p:nvPicPr>
        <p:blipFill>
          <a:blip r:embed="rId1"/>
          <a:srcRect t="7533"/>
          <a:stretch>
            <a:fillRect/>
          </a:stretch>
        </p:blipFill>
        <p:spPr>
          <a:xfrm>
            <a:off x="0" y="1557338"/>
            <a:ext cx="9144000" cy="5300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4" name="文本框 35843"/>
          <p:cNvSpPr txBox="1"/>
          <p:nvPr/>
        </p:nvSpPr>
        <p:spPr>
          <a:xfrm>
            <a:off x="0" y="5013325"/>
            <a:ext cx="9144000" cy="13112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俗话说：“一母生九子，连母十个样”这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描述的是一种什么生物现象？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988" name="矩形 35847"/>
          <p:cNvSpPr>
            <a:spLocks noTextEdit="1"/>
          </p:cNvSpPr>
          <p:nvPr/>
        </p:nvSpPr>
        <p:spPr>
          <a:xfrm>
            <a:off x="1547813" y="333375"/>
            <a:ext cx="5832475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201600" prstMaterial="legacyMatte">
              <a:extrusionClr>
                <a:srgbClr val="FF6600"/>
              </a:extrusionClr>
            </a:sp3d>
          </a:bodyPr>
          <a:p>
            <a:pPr algn="ctr" eaLnBrk="0" hangingPunct="0"/>
            <a:r>
              <a:rPr lang="zh-CN" altLang="en-US" sz="60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第五节生物的变异</a:t>
            </a:r>
            <a:endParaRPr lang="zh-CN" altLang="en-US" sz="6000" b="1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7698" name="文本框 157697"/>
          <p:cNvSpPr txBox="1"/>
          <p:nvPr/>
        </p:nvSpPr>
        <p:spPr>
          <a:xfrm>
            <a:off x="468313" y="1268413"/>
            <a:ext cx="5029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40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可遗传的变异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7699" name="文本框 157698"/>
          <p:cNvSpPr txBox="1"/>
          <p:nvPr/>
        </p:nvSpPr>
        <p:spPr>
          <a:xfrm>
            <a:off x="2339975" y="2060575"/>
            <a:ext cx="6096000" cy="119062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由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遗传物质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发生改变所引起的变异。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7700" name="文本框 157699"/>
          <p:cNvSpPr txBox="1"/>
          <p:nvPr/>
        </p:nvSpPr>
        <p:spPr>
          <a:xfrm>
            <a:off x="468313" y="3427413"/>
            <a:ext cx="81597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40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不可遗传的变异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（只表现在当代）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7701" name="文本框 157700"/>
          <p:cNvSpPr txBox="1"/>
          <p:nvPr/>
        </p:nvSpPr>
        <p:spPr>
          <a:xfrm>
            <a:off x="1908175" y="4346575"/>
            <a:ext cx="6553200" cy="119062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由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环境条件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引起的，而遗传物质没有发生改变的变异。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51206" name="图片 157701" descr="A2_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8" y="5516563"/>
            <a:ext cx="990600" cy="1093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7" name="矩形 157703"/>
          <p:cNvSpPr>
            <a:spLocks noTextEdit="1"/>
          </p:cNvSpPr>
          <p:nvPr/>
        </p:nvSpPr>
        <p:spPr>
          <a:xfrm>
            <a:off x="7164388" y="341313"/>
            <a:ext cx="1655762" cy="711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 eaLnBrk="0" hangingPunct="0"/>
            <a:r>
              <a:rPr lang="zh-CN" altLang="en-US" sz="5400" b="1">
                <a:ln w="1270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effectLst>
                  <a:outerShdw dist="35921" dir="2699999" sy="50000" rotWithShape="0">
                    <a:srgbClr val="875B0D"/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归纳</a:t>
            </a:r>
            <a:endParaRPr lang="zh-CN" altLang="en-US" sz="5400" b="1">
              <a:ln w="1270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2"/>
              </a:solidFill>
              <a:effectLst>
                <a:outerShdw dist="35921" dir="2699999" sy="50000" rotWithShape="0">
                  <a:srgbClr val="875B0D"/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51208" name="文本框 157705"/>
          <p:cNvSpPr txBox="1"/>
          <p:nvPr/>
        </p:nvSpPr>
        <p:spPr>
          <a:xfrm>
            <a:off x="323850" y="333375"/>
            <a:ext cx="5670550" cy="82391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结论二：变异的类型</a:t>
            </a:r>
            <a:endParaRPr lang="zh-CN" altLang="en-US" sz="4800" b="1" dirty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57707" name="文本框 157706"/>
          <p:cNvSpPr txBox="1"/>
          <p:nvPr/>
        </p:nvSpPr>
        <p:spPr>
          <a:xfrm>
            <a:off x="1187450" y="5734050"/>
            <a:ext cx="7956550" cy="777875"/>
          </a:xfrm>
          <a:prstGeom prst="rect">
            <a:avLst/>
          </a:prstGeom>
          <a:solidFill>
            <a:srgbClr val="FFFFC1"/>
          </a:solidFill>
          <a:ln w="76200" cap="flat" cmpd="sng">
            <a:solidFill>
              <a:srgbClr val="CC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表现型（性状）＝基因型</a:t>
            </a:r>
            <a:r>
              <a:rPr lang="en-US" altLang="zh-CN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环境</a:t>
            </a:r>
            <a:endParaRPr lang="zh-CN" altLang="en-US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  <p:bldP spid="157699" grpId="0" animBg="1"/>
      <p:bldP spid="157700" grpId="0"/>
      <p:bldP spid="157701" grpId="0" animBg="1"/>
      <p:bldP spid="1577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2226" name="矩形 160769"/>
          <p:cNvSpPr/>
          <p:nvPr/>
        </p:nvSpPr>
        <p:spPr>
          <a:xfrm>
            <a:off x="5781675" y="404813"/>
            <a:ext cx="2894013" cy="1555750"/>
          </a:xfrm>
          <a:prstGeom prst="rect">
            <a:avLst/>
          </a:prstGeom>
          <a:pattFill prst="pct5">
            <a:fgClr>
              <a:srgbClr val="D0FEF4"/>
            </a:fgClr>
            <a:bgClr>
              <a:schemeClr val="bg1"/>
            </a:bgClr>
          </a:pattFill>
          <a:ln w="9525">
            <a:noFill/>
          </a:ln>
        </p:spPr>
        <p:txBody>
          <a:bodyPr anchor="ctr">
            <a:spAutoFit/>
          </a:bodyPr>
          <a:p>
            <a:r>
              <a:rPr lang="zh-CN" altLang="en-US" sz="4800" b="1" dirty="0">
                <a:latin typeface="Arial" panose="020B0604020202020204" pitchFamily="34" charset="0"/>
              </a:rPr>
              <a:t>玉米中的白化苗 </a:t>
            </a:r>
            <a:endParaRPr lang="zh-CN" altLang="en-US" sz="4800" b="1" dirty="0">
              <a:latin typeface="Arial" panose="020B0604020202020204" pitchFamily="34" charset="0"/>
            </a:endParaRPr>
          </a:p>
        </p:txBody>
      </p:sp>
      <p:pic>
        <p:nvPicPr>
          <p:cNvPr id="52227" name="图片 1607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0"/>
            <a:ext cx="28194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8" name="图片 1607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0"/>
            <a:ext cx="27432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9" name="图片 160772" descr="pic_70009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39999" contrast="44000"/>
          </a:blip>
          <a:srcRect l="33760" t="52859" r="33878" b="10590"/>
          <a:stretch>
            <a:fillRect/>
          </a:stretch>
        </p:blipFill>
        <p:spPr>
          <a:xfrm>
            <a:off x="5867400" y="3276600"/>
            <a:ext cx="3276600" cy="3113088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</p:pic>
      <p:pic>
        <p:nvPicPr>
          <p:cNvPr id="52230" name="图片 160773" descr="pic_70009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39999" contrast="44000"/>
          </a:blip>
          <a:srcRect l="6795" t="3671" r="66061" b="66789"/>
          <a:stretch>
            <a:fillRect/>
          </a:stretch>
        </p:blipFill>
        <p:spPr>
          <a:xfrm>
            <a:off x="3276600" y="3276600"/>
            <a:ext cx="3352800" cy="3124200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</p:pic>
      <p:sp>
        <p:nvSpPr>
          <p:cNvPr id="52231" name="文本框 160774"/>
          <p:cNvSpPr txBox="1"/>
          <p:nvPr/>
        </p:nvSpPr>
        <p:spPr>
          <a:xfrm>
            <a:off x="0" y="3429000"/>
            <a:ext cx="3276600" cy="2287588"/>
          </a:xfrm>
          <a:prstGeom prst="rect">
            <a:avLst/>
          </a:prstGeom>
          <a:pattFill prst="shingle">
            <a:fgClr>
              <a:srgbClr val="CFFFF2"/>
            </a:fgClr>
            <a:bgClr>
              <a:schemeClr val="bg1"/>
            </a:bgClr>
          </a:patt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latin typeface="Tahoma" panose="020B0604030504040204" pitchFamily="34" charset="0"/>
              </a:rPr>
              <a:t>小麦中出现抗倒伏的变异品种</a:t>
            </a:r>
            <a:endParaRPr lang="zh-CN" altLang="en-US" sz="4800" b="1" dirty="0">
              <a:latin typeface="Tahoma" panose="020B0604030504040204" pitchFamily="34" charset="0"/>
            </a:endParaRPr>
          </a:p>
        </p:txBody>
      </p:sp>
      <p:sp>
        <p:nvSpPr>
          <p:cNvPr id="160776" name="文本框 160775"/>
          <p:cNvSpPr txBox="1"/>
          <p:nvPr/>
        </p:nvSpPr>
        <p:spPr>
          <a:xfrm>
            <a:off x="1763713" y="908050"/>
            <a:ext cx="2736850" cy="6413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不利变异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0777" name="文本框 160776"/>
          <p:cNvSpPr txBox="1"/>
          <p:nvPr/>
        </p:nvSpPr>
        <p:spPr>
          <a:xfrm>
            <a:off x="5364163" y="3357563"/>
            <a:ext cx="2663825" cy="6413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有利变异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6" grpId="0" animBg="1"/>
      <p:bldP spid="1607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圆角矩形标注 281606"/>
          <p:cNvSpPr/>
          <p:nvPr/>
        </p:nvSpPr>
        <p:spPr>
          <a:xfrm>
            <a:off x="323850" y="3933825"/>
            <a:ext cx="8351838" cy="1871663"/>
          </a:xfrm>
          <a:prstGeom prst="wedgeRoundRectCallout">
            <a:avLst>
              <a:gd name="adj1" fmla="val -43861"/>
              <a:gd name="adj2" fmla="val 28458"/>
              <a:gd name="adj3" fmla="val 16667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zh-CN" dirty="0">
              <a:latin typeface="Times New Roman" panose="02020603050405020304" pitchFamily="18" charset="0"/>
            </a:endParaRPr>
          </a:p>
        </p:txBody>
      </p:sp>
      <p:sp>
        <p:nvSpPr>
          <p:cNvPr id="53251" name="文本框 281603"/>
          <p:cNvSpPr txBox="1"/>
          <p:nvPr/>
        </p:nvSpPr>
        <p:spPr>
          <a:xfrm>
            <a:off x="1187450" y="836613"/>
            <a:ext cx="795655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结论三：变异是不定向的。</a:t>
            </a:r>
            <a:endParaRPr lang="zh-CN" altLang="en-US" sz="4800" b="1" dirty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53252" name="文本框 281604"/>
          <p:cNvSpPr txBox="1"/>
          <p:nvPr/>
        </p:nvSpPr>
        <p:spPr>
          <a:xfrm>
            <a:off x="755650" y="2133600"/>
            <a:ext cx="7632700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</a:rPr>
              <a:t>绝大多数变异对生物来说是不利的；少数是有利的；还有一些是既无害也无利的。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53253" name="文本框 281605"/>
          <p:cNvSpPr txBox="1"/>
          <p:nvPr/>
        </p:nvSpPr>
        <p:spPr>
          <a:xfrm>
            <a:off x="755650" y="4149725"/>
            <a:ext cx="7777163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有利变异：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有利</a:t>
            </a:r>
            <a:r>
              <a:rPr lang="zh-CN" altLang="en-US" sz="3600" b="1" dirty="0">
                <a:latin typeface="Times New Roman" panose="02020603050405020304" pitchFamily="18" charset="0"/>
              </a:rPr>
              <a:t>于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生物</a:t>
            </a:r>
            <a:r>
              <a:rPr lang="zh-CN" altLang="en-US" sz="3600" b="1" dirty="0">
                <a:latin typeface="Times New Roman" panose="02020603050405020304" pitchFamily="18" charset="0"/>
              </a:rPr>
              <a:t>生存的变异。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不利变异：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不利</a:t>
            </a:r>
            <a:r>
              <a:rPr lang="zh-CN" altLang="en-US" sz="3600" b="1" dirty="0">
                <a:latin typeface="Times New Roman" panose="02020603050405020304" pitchFamily="18" charset="0"/>
              </a:rPr>
              <a:t>于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生物</a:t>
            </a:r>
            <a:r>
              <a:rPr lang="zh-CN" altLang="en-US" sz="3600" b="1" dirty="0">
                <a:latin typeface="Times New Roman" panose="02020603050405020304" pitchFamily="18" charset="0"/>
              </a:rPr>
              <a:t>生存的变异。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标题 248833"/>
          <p:cNvSpPr>
            <a:spLocks noGrp="1"/>
          </p:cNvSpPr>
          <p:nvPr>
            <p:ph type="title"/>
          </p:nvPr>
        </p:nvSpPr>
        <p:spPr>
          <a:xfrm>
            <a:off x="1116013" y="549275"/>
            <a:ext cx="7793037" cy="1143000"/>
          </a:xfrm>
          <a:ln/>
        </p:spPr>
        <p:txBody>
          <a:bodyPr vert="horz" wrap="square" lIns="91440" tIns="45720" rIns="91440" bIns="45720" anchor="b"/>
          <a:p>
            <a:pPr eaLnBrk="1" hangingPunct="1"/>
            <a:r>
              <a:rPr lang="zh-CN" altLang="en-US" b="1" dirty="0">
                <a:ea typeface="汉仪秀英体简" pitchFamily="49" charset="-122"/>
              </a:rPr>
              <a:t>请大家都来争当农业能手</a:t>
            </a:r>
            <a:endParaRPr lang="zh-CN" altLang="en-US" b="1" dirty="0">
              <a:ea typeface="汉仪秀英体简" pitchFamily="49" charset="-122"/>
            </a:endParaRPr>
          </a:p>
        </p:txBody>
      </p:sp>
      <p:sp>
        <p:nvSpPr>
          <p:cNvPr id="54275" name="矩形 248836"/>
          <p:cNvSpPr/>
          <p:nvPr/>
        </p:nvSpPr>
        <p:spPr>
          <a:xfrm>
            <a:off x="3276600" y="2297113"/>
            <a:ext cx="2478088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3600" b="1" dirty="0">
                <a:latin typeface="Tahoma" panose="020B0604030504040204" pitchFamily="34" charset="0"/>
                <a:ea typeface="黑体" panose="02010609060101010101" pitchFamily="49" charset="-122"/>
              </a:rPr>
              <a:t>养奶牛高手</a:t>
            </a:r>
            <a:endParaRPr lang="zh-CN" altLang="en-US" sz="3600" b="1" dirty="0"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54276" name="矩形 248838">
            <a:hlinkClick r:id="rId1" action="ppaction://hlinksldjump"/>
          </p:cNvPr>
          <p:cNvSpPr/>
          <p:nvPr/>
        </p:nvSpPr>
        <p:spPr>
          <a:xfrm>
            <a:off x="1473200" y="3940175"/>
            <a:ext cx="201930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3600" b="1" dirty="0">
                <a:latin typeface="Tahoma" panose="020B0604030504040204" pitchFamily="34" charset="0"/>
                <a:ea typeface="黑体" panose="02010609060101010101" pitchFamily="49" charset="-122"/>
              </a:rPr>
              <a:t>种粮大户</a:t>
            </a:r>
            <a:endParaRPr lang="zh-CN" altLang="en-US" sz="3600" b="1" dirty="0"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54277" name="矩形 248840">
            <a:hlinkClick r:id="rId2" action="ppaction://hlinksldjump"/>
          </p:cNvPr>
          <p:cNvSpPr/>
          <p:nvPr/>
        </p:nvSpPr>
        <p:spPr>
          <a:xfrm>
            <a:off x="5508625" y="3940175"/>
            <a:ext cx="201930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3600" b="1" dirty="0">
                <a:latin typeface="Tahoma" panose="020B0604030504040204" pitchFamily="34" charset="0"/>
                <a:ea typeface="黑体" panose="02010609060101010101" pitchFamily="49" charset="-122"/>
              </a:rPr>
              <a:t>蔬菜大王</a:t>
            </a:r>
            <a:endParaRPr lang="zh-CN" altLang="en-US" sz="3600" b="1" dirty="0"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pic>
        <p:nvPicPr>
          <p:cNvPr id="248845" name="图片 248844" descr="蘑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213" y="2420938"/>
            <a:ext cx="544512" cy="48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8846" name="图片 248845" descr="蘑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63" y="4076700"/>
            <a:ext cx="544512" cy="48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8847" name="图片 248846" descr="蘑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4005263"/>
            <a:ext cx="544513" cy="48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标题 218113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391400" cy="685800"/>
          </a:xfrm>
          <a:ln/>
        </p:spPr>
        <p:txBody>
          <a:bodyPr vert="horz" wrap="square" lIns="91440" tIns="45720" rIns="91440" bIns="45720" anchor="ctr"/>
          <a:p>
            <a:pPr eaLnBrk="1" hangingPunct="1">
              <a:buFont typeface="Arial" panose="020B0604020202020204" pitchFamily="34" charset="0"/>
            </a:pPr>
            <a:r>
              <a:rPr lang="zh-CN" altLang="en-US" sz="3600" b="1" kern="1200" dirty="0">
                <a:solidFill>
                  <a:srgbClr val="FF0000"/>
                </a:solidFill>
                <a:latin typeface="+mj-lt"/>
                <a:ea typeface="华文中宋" panose="02010600040101010101" pitchFamily="2" charset="-122"/>
                <a:cs typeface="+mj-cs"/>
              </a:rPr>
              <a:t>养奶牛高手</a:t>
            </a:r>
            <a:endParaRPr lang="zh-CN" altLang="en-US" sz="3600" b="1" kern="1200" dirty="0">
              <a:solidFill>
                <a:srgbClr val="FF0000"/>
              </a:solidFill>
              <a:latin typeface="+mj-lt"/>
              <a:ea typeface="华文中宋" panose="02010600040101010101" pitchFamily="2" charset="-122"/>
              <a:cs typeface="+mj-cs"/>
            </a:endParaRPr>
          </a:p>
        </p:txBody>
      </p:sp>
      <p:pic>
        <p:nvPicPr>
          <p:cNvPr id="218116" name="图片 218115" descr="从产奶量不同的奶牛中选择繁育出高产奶牛示意图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8000" contrast="44000"/>
          </a:blip>
          <a:srcRect l="1949" r="-386"/>
          <a:stretch>
            <a:fillRect/>
          </a:stretch>
        </p:blipFill>
        <p:spPr>
          <a:xfrm>
            <a:off x="0" y="1019175"/>
            <a:ext cx="9144000" cy="58388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</p:pic>
      <p:sp>
        <p:nvSpPr>
          <p:cNvPr id="218117" name="文本框 218116"/>
          <p:cNvSpPr txBox="1"/>
          <p:nvPr/>
        </p:nvSpPr>
        <p:spPr>
          <a:xfrm>
            <a:off x="1763713" y="5013325"/>
            <a:ext cx="5256212" cy="1066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（选择含有控制高产奶量的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遗传物质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2" name="图片 219138" descr="pic_867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052513"/>
            <a:ext cx="7848600" cy="527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9140" name="直接连接符 219139"/>
          <p:cNvSpPr/>
          <p:nvPr/>
        </p:nvSpPr>
        <p:spPr>
          <a:xfrm>
            <a:off x="1403350" y="3789363"/>
            <a:ext cx="503238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9141" name="直接连接符 219140"/>
          <p:cNvSpPr/>
          <p:nvPr/>
        </p:nvSpPr>
        <p:spPr>
          <a:xfrm>
            <a:off x="6443663" y="3789363"/>
            <a:ext cx="6492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9142" name="直接连接符 219141"/>
          <p:cNvSpPr/>
          <p:nvPr/>
        </p:nvSpPr>
        <p:spPr>
          <a:xfrm>
            <a:off x="3635375" y="6237288"/>
            <a:ext cx="4318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9143" name="直接连接符 219142"/>
          <p:cNvSpPr/>
          <p:nvPr/>
        </p:nvSpPr>
        <p:spPr>
          <a:xfrm flipH="1">
            <a:off x="4140200" y="6234113"/>
            <a:ext cx="792163" cy="2857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9144" name="文本框 219143"/>
          <p:cNvSpPr txBox="1"/>
          <p:nvPr/>
        </p:nvSpPr>
        <p:spPr>
          <a:xfrm>
            <a:off x="5292725" y="4508500"/>
            <a:ext cx="3851275" cy="11906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杂交育种</a:t>
            </a:r>
            <a:endParaRPr lang="zh-CN" altLang="en-US" sz="3600" b="1" dirty="0">
              <a:solidFill>
                <a:srgbClr val="FF0000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  <a:p>
            <a:r>
              <a:rPr lang="zh-CN" alt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  原理：</a:t>
            </a:r>
            <a:r>
              <a:rPr lang="zh-CN" altLang="en-US" sz="3600" b="1" u="sng" dirty="0">
                <a:solidFill>
                  <a:srgbClr val="0000FF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基因重组</a:t>
            </a:r>
            <a:endParaRPr lang="zh-CN" altLang="en-US" sz="3600" b="1" u="sng" dirty="0">
              <a:solidFill>
                <a:srgbClr val="0000FF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56328" name="标题 219145"/>
          <p:cNvSpPr>
            <a:spLocks noGrp="1"/>
          </p:cNvSpPr>
          <p:nvPr>
            <p:ph type="ctrTitle"/>
          </p:nvPr>
        </p:nvSpPr>
        <p:spPr>
          <a:xfrm>
            <a:off x="685800" y="44450"/>
            <a:ext cx="7772400" cy="1470025"/>
          </a:xfrm>
          <a:ln/>
        </p:spPr>
        <p:txBody>
          <a:bodyPr vert="horz" wrap="square" lIns="91440" tIns="45720" rIns="91440" bIns="45720" anchor="ctr"/>
          <a:p>
            <a:pPr eaLnBrk="1" hangingPunct="1">
              <a:buFont typeface="Arial" panose="020B0604020202020204" pitchFamily="34" charset="0"/>
            </a:pPr>
            <a:r>
              <a:rPr lang="zh-CN" altLang="en-US" sz="4400" b="1" kern="1200" dirty="0">
                <a:solidFill>
                  <a:srgbClr val="FF0000"/>
                </a:solidFill>
                <a:latin typeface="+mj-lt"/>
                <a:ea typeface="华文中宋" panose="02010600040101010101" pitchFamily="2" charset="-122"/>
                <a:cs typeface="+mj-cs"/>
              </a:rPr>
              <a:t>种粮大户</a:t>
            </a:r>
            <a:endParaRPr lang="zh-CN" altLang="en-US" sz="4400" b="1" kern="1200" dirty="0">
              <a:solidFill>
                <a:srgbClr val="FF0000"/>
              </a:solidFill>
              <a:latin typeface="+mj-lt"/>
              <a:ea typeface="华文中宋" panose="02010600040101010101" pitchFamily="2" charset="-122"/>
              <a:cs typeface="+mj-cs"/>
            </a:endParaRPr>
          </a:p>
        </p:txBody>
      </p:sp>
      <p:sp>
        <p:nvSpPr>
          <p:cNvPr id="56329" name="矩形 219146"/>
          <p:cNvSpPr/>
          <p:nvPr/>
        </p:nvSpPr>
        <p:spPr>
          <a:xfrm>
            <a:off x="971550" y="5805488"/>
            <a:ext cx="7391400" cy="685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高产抗倒伏的小麦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57346" name="图片 162817" descr="太空椒"/>
          <p:cNvPicPr>
            <a:picLocks noChangeAspect="1"/>
          </p:cNvPicPr>
          <p:nvPr/>
        </p:nvPicPr>
        <p:blipFill>
          <a:blip r:embed="rId1">
            <a:clrChange>
              <a:clrFrom>
                <a:srgbClr val="DBE9DE"/>
              </a:clrFrom>
              <a:clrTo>
                <a:srgbClr val="DBE9DE">
                  <a:alpha val="0"/>
                </a:srgbClr>
              </a:clrTo>
            </a:clrChange>
            <a:lum bright="-6000" contrast="6000"/>
          </a:blip>
          <a:stretch>
            <a:fillRect/>
          </a:stretch>
        </p:blipFill>
        <p:spPr>
          <a:xfrm>
            <a:off x="5664200" y="2133600"/>
            <a:ext cx="347980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2819" name="图片 162818" descr="运载火箭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contrast="24000"/>
          </a:blip>
          <a:stretch>
            <a:fillRect/>
          </a:stretch>
        </p:blipFill>
        <p:spPr>
          <a:xfrm>
            <a:off x="3348038" y="1196975"/>
            <a:ext cx="238125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2820" name="文本框 162819"/>
          <p:cNvSpPr txBox="1"/>
          <p:nvPr/>
        </p:nvSpPr>
        <p:spPr>
          <a:xfrm>
            <a:off x="395288" y="188913"/>
            <a:ext cx="6553200" cy="1320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诱变育种</a:t>
            </a:r>
            <a:endParaRPr lang="zh-CN" altLang="en-US" sz="4000" b="1" dirty="0">
              <a:solidFill>
                <a:srgbClr val="FF0000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        </a:t>
            </a:r>
            <a:r>
              <a:rPr lang="zh-CN" alt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原理：</a:t>
            </a:r>
            <a:r>
              <a:rPr lang="zh-CN" altLang="en-US" sz="4000" b="1" u="sng" dirty="0">
                <a:solidFill>
                  <a:srgbClr val="0000FF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基因突变</a:t>
            </a:r>
            <a:endParaRPr lang="zh-CN" altLang="en-US" sz="4000" b="1" u="sng" dirty="0">
              <a:solidFill>
                <a:srgbClr val="0000FF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pic>
        <p:nvPicPr>
          <p:cNvPr id="57349" name="图片 162820" descr="WW_0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655638"/>
            <a:ext cx="1524000" cy="129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2822" name="矩形 162821"/>
          <p:cNvSpPr/>
          <p:nvPr/>
        </p:nvSpPr>
        <p:spPr>
          <a:xfrm>
            <a:off x="6588125" y="5876925"/>
            <a:ext cx="1555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太空椒</a:t>
            </a:r>
            <a:endParaRPr lang="zh-CN" altLang="en-US" sz="3600" b="1" dirty="0">
              <a:solidFill>
                <a:srgbClr val="FF0000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pic>
        <p:nvPicPr>
          <p:cNvPr id="57351" name="图片 162823" descr="辣椒"/>
          <p:cNvPicPr>
            <a:picLocks noChangeAspect="1"/>
          </p:cNvPicPr>
          <p:nvPr/>
        </p:nvPicPr>
        <p:blipFill>
          <a:blip r:embed="rId4">
            <a:clrChange>
              <a:clrFrom>
                <a:srgbClr val="BFE8EE"/>
              </a:clrFrom>
              <a:clrTo>
                <a:srgbClr val="BFE8EE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971550" y="3141663"/>
            <a:ext cx="2212975" cy="2716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52" name="矩形 162825"/>
          <p:cNvSpPr/>
          <p:nvPr/>
        </p:nvSpPr>
        <p:spPr>
          <a:xfrm>
            <a:off x="1116013" y="5876925"/>
            <a:ext cx="18097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普通甜椒</a:t>
            </a:r>
            <a:endParaRPr lang="zh-CN" altLang="en-US" sz="3200" b="1" dirty="0">
              <a:solidFill>
                <a:srgbClr val="FF0000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 animBg="1"/>
      <p:bldP spid="1628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6434" name="矩形 146433"/>
          <p:cNvSpPr/>
          <p:nvPr/>
        </p:nvSpPr>
        <p:spPr>
          <a:xfrm>
            <a:off x="539750" y="2565400"/>
            <a:ext cx="6696075" cy="2287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生物的</a:t>
            </a:r>
            <a:r>
              <a:rPr lang="zh-CN" altLang="en-US" sz="4800" b="1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亲代和子代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间，以及</a:t>
            </a:r>
            <a:r>
              <a:rPr lang="zh-CN" altLang="en-US" sz="4800" b="1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子代个体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间的差异叫生物的变异。</a:t>
            </a:r>
            <a:endParaRPr lang="zh-CN" altLang="en-US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3011" name="图片 146434" descr="2004111220334724603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0" y="3644900"/>
            <a:ext cx="1501775" cy="2820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矩形 146436" descr="红黄绿"/>
          <p:cNvSpPr>
            <a:spLocks noTextEdit="1"/>
          </p:cNvSpPr>
          <p:nvPr/>
        </p:nvSpPr>
        <p:spPr>
          <a:xfrm>
            <a:off x="1371600" y="990600"/>
            <a:ext cx="3581400" cy="1055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blipFill rotWithShape="1">
                  <a:blip r:embed="rId3"/>
                  <a:stretch>
                    <a:fillRect/>
                  </a:stretch>
                </a:blipFill>
                <a:latin typeface="华文行楷" panose="02010800040101010101" charset="-122"/>
                <a:ea typeface="华文行楷" panose="02010800040101010101" charset="-122"/>
              </a:rPr>
              <a:t>生物的变异</a:t>
            </a:r>
            <a:endParaRPr lang="zh-CN" altLang="en-US" sz="3600" b="1">
              <a:blipFill rotWithShape="1">
                <a:blip r:embed="rId3"/>
                <a:stretch>
                  <a:fillRect/>
                </a:stretch>
              </a:blip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434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标题 195585"/>
          <p:cNvSpPr>
            <a:spLocks noGrp="1"/>
          </p:cNvSpPr>
          <p:nvPr>
            <p:ph type="title"/>
          </p:nvPr>
        </p:nvSpPr>
        <p:spPr>
          <a:xfrm>
            <a:off x="323850" y="0"/>
            <a:ext cx="7772400" cy="1143000"/>
          </a:xfrm>
          <a:ln/>
        </p:spPr>
        <p:txBody>
          <a:bodyPr vert="horz" wrap="square" lIns="91440" tIns="45720" rIns="91440" bIns="45720" anchor="ctr"/>
          <a:p>
            <a:pPr algn="l" eaLnBrk="1" hangingPunct="1"/>
            <a:r>
              <a:rPr lang="zh-CN" altLang="en-US" sz="5400" b="1" dirty="0">
                <a:solidFill>
                  <a:srgbClr val="0000FF"/>
                </a:solidFill>
                <a:latin typeface="汉仪咪咪体简" pitchFamily="49" charset="-122"/>
                <a:ea typeface="汉仪咪咪体简" pitchFamily="49" charset="-122"/>
              </a:rPr>
              <a:t>观察 思考</a:t>
            </a:r>
            <a:endParaRPr lang="zh-CN" altLang="en-US" sz="5400" b="1" dirty="0">
              <a:solidFill>
                <a:srgbClr val="0000FF"/>
              </a:solidFill>
              <a:latin typeface="汉仪咪咪体简" pitchFamily="49" charset="-122"/>
              <a:ea typeface="汉仪咪咪体简" pitchFamily="49" charset="-122"/>
            </a:endParaRPr>
          </a:p>
        </p:txBody>
      </p:sp>
      <p:sp>
        <p:nvSpPr>
          <p:cNvPr id="44035" name="矩形 195590"/>
          <p:cNvSpPr/>
          <p:nvPr/>
        </p:nvSpPr>
        <p:spPr>
          <a:xfrm>
            <a:off x="539750" y="1125538"/>
            <a:ext cx="7993063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、观察教材</a:t>
            </a:r>
            <a:r>
              <a:rPr lang="en-US" altLang="zh-CN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P43</a:t>
            </a:r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中的图片，你发现了什么？</a:t>
            </a:r>
            <a:endParaRPr lang="zh-CN" altLang="en-US" sz="36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95593" name="图片 195592" descr="pic_70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0688" y="1844675"/>
            <a:ext cx="6054725" cy="4779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594" name="图片 195593" descr="pic_70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970088"/>
            <a:ext cx="6516688" cy="465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595" name="图片 195594" descr="pic_699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5" y="1982788"/>
            <a:ext cx="6265863" cy="46418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95595"/>
          <p:cNvGrpSpPr/>
          <p:nvPr/>
        </p:nvGrpSpPr>
        <p:grpSpPr>
          <a:xfrm>
            <a:off x="1511300" y="2060575"/>
            <a:ext cx="6732588" cy="4348163"/>
            <a:chOff x="703" y="935"/>
            <a:chExt cx="4219" cy="2489"/>
          </a:xfrm>
        </p:grpSpPr>
        <p:pic>
          <p:nvPicPr>
            <p:cNvPr id="44046" name="图片 195596" descr="P40-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" y="935"/>
              <a:ext cx="4219" cy="248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47" name="矩形 195597"/>
            <p:cNvSpPr/>
            <p:nvPr/>
          </p:nvSpPr>
          <p:spPr>
            <a:xfrm>
              <a:off x="1020" y="2795"/>
              <a:ext cx="3648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endParaRPr lang="zh-CN" altLang="zh-CN" sz="3600" b="1" dirty="0">
                <a:solidFill>
                  <a:srgbClr val="FFCC00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  <p:grpSp>
        <p:nvGrpSpPr>
          <p:cNvPr id="3" name="组合 195598"/>
          <p:cNvGrpSpPr/>
          <p:nvPr/>
        </p:nvGrpSpPr>
        <p:grpSpPr>
          <a:xfrm>
            <a:off x="1547813" y="2060575"/>
            <a:ext cx="6624637" cy="4321175"/>
            <a:chOff x="476" y="368"/>
            <a:chExt cx="2404" cy="1758"/>
          </a:xfrm>
        </p:grpSpPr>
        <p:pic>
          <p:nvPicPr>
            <p:cNvPr id="44041" name="图片 195599" descr="Shenwu_jinyu_0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5" y="1207"/>
              <a:ext cx="1225" cy="91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4042" name="组合 195600"/>
            <p:cNvGrpSpPr/>
            <p:nvPr/>
          </p:nvGrpSpPr>
          <p:grpSpPr>
            <a:xfrm>
              <a:off x="476" y="368"/>
              <a:ext cx="2404" cy="1757"/>
              <a:chOff x="476" y="368"/>
              <a:chExt cx="2404" cy="1757"/>
            </a:xfrm>
          </p:grpSpPr>
          <p:pic>
            <p:nvPicPr>
              <p:cNvPr id="44043" name="图片 195601" descr="012l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1" y="369"/>
                <a:ext cx="1179" cy="88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4044" name="图片 195602" descr="019s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6" y="1207"/>
                <a:ext cx="1225" cy="91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4045" name="图片 195603" descr="009i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6" y="368"/>
                <a:ext cx="1225" cy="88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文本框 149516"/>
          <p:cNvSpPr txBox="1"/>
          <p:nvPr/>
        </p:nvSpPr>
        <p:spPr>
          <a:xfrm>
            <a:off x="1187450" y="692150"/>
            <a:ext cx="8135938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、生活中你还知道哪些生物变异的现象？</a:t>
            </a:r>
            <a:endParaRPr lang="zh-CN" altLang="en-US" sz="36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9518" name="图片 149517" descr="番茄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2565400"/>
            <a:ext cx="4392613" cy="179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19" name="图片 149518" descr="pic_699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3" y="3933825"/>
            <a:ext cx="4356100" cy="1550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9520" name="文本框 149519"/>
          <p:cNvSpPr txBox="1"/>
          <p:nvPr/>
        </p:nvSpPr>
        <p:spPr>
          <a:xfrm>
            <a:off x="827088" y="4652963"/>
            <a:ext cx="35274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18" charset="0"/>
              </a:rPr>
              <a:t>番茄的红果和黄果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49521" name="矩形 149520"/>
          <p:cNvSpPr/>
          <p:nvPr/>
        </p:nvSpPr>
        <p:spPr>
          <a:xfrm>
            <a:off x="5580063" y="5805488"/>
            <a:ext cx="2622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latin typeface="Times New Roman" panose="02020603050405020304" pitchFamily="18" charset="0"/>
              </a:rPr>
              <a:t>豌豆的圆粒和皱粒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20" grpId="0"/>
      <p:bldP spid="1495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2" name="图片 278529" descr="pic_81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657225"/>
            <a:ext cx="4248150" cy="3524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矩形 278530"/>
          <p:cNvSpPr>
            <a:spLocks noTextEdit="1"/>
          </p:cNvSpPr>
          <p:nvPr/>
        </p:nvSpPr>
        <p:spPr>
          <a:xfrm>
            <a:off x="323850" y="4437063"/>
            <a:ext cx="3200400" cy="12493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60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华文琥珀" panose="02010800040101010101" charset="-122"/>
                <a:ea typeface="华文琥珀" panose="02010800040101010101" charset="-122"/>
              </a:rPr>
              <a:t>猫的一家</a:t>
            </a:r>
            <a:endParaRPr lang="zh-CN" altLang="en-US" sz="6000" b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pic>
        <p:nvPicPr>
          <p:cNvPr id="46084" name="图片 278531" descr="绿鹦鹉的后代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2781300"/>
            <a:ext cx="4105275" cy="3648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5" name="矩形 278532"/>
          <p:cNvSpPr>
            <a:spLocks noTextEdit="1"/>
          </p:cNvSpPr>
          <p:nvPr/>
        </p:nvSpPr>
        <p:spPr>
          <a:xfrm>
            <a:off x="5003800" y="1052513"/>
            <a:ext cx="3240088" cy="14922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鹦鹉四兄妹</a:t>
            </a:r>
            <a:endParaRPr lang="zh-CN" altLang="en-US" sz="36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标题 279553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/>
          <a:p>
            <a:pPr eaLnBrk="1" hangingPunct="1"/>
            <a:endParaRPr lang="zh-CN" altLang="zh-CN" dirty="0"/>
          </a:p>
        </p:txBody>
      </p:sp>
      <p:sp>
        <p:nvSpPr>
          <p:cNvPr id="47107" name="文本占位符 279554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endParaRPr lang="zh-CN" altLang="zh-CN" dirty="0"/>
          </a:p>
        </p:txBody>
      </p:sp>
      <p:pic>
        <p:nvPicPr>
          <p:cNvPr id="47108" name="图片 279555" descr="W020060801280047651175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620713"/>
            <a:ext cx="7705725" cy="5113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9" name="文本框 279556"/>
          <p:cNvSpPr txBox="1"/>
          <p:nvPr/>
        </p:nvSpPr>
        <p:spPr>
          <a:xfrm>
            <a:off x="3203575" y="5734050"/>
            <a:ext cx="18732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</a:rPr>
              <a:t>姐妹俩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标题 280577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/>
          <a:p>
            <a:pPr eaLnBrk="1" hangingPunct="1"/>
            <a:endParaRPr lang="zh-CN" altLang="zh-CN" dirty="0"/>
          </a:p>
        </p:txBody>
      </p:sp>
      <p:sp>
        <p:nvSpPr>
          <p:cNvPr id="48131" name="文本占位符 280578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endParaRPr lang="zh-CN" altLang="zh-CN" dirty="0"/>
          </a:p>
        </p:txBody>
      </p:sp>
      <p:pic>
        <p:nvPicPr>
          <p:cNvPr id="48132" name="图片 280579" descr="54524194347824374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620713"/>
            <a:ext cx="2976562" cy="3960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图片 280580" descr="u=2244921248,230525368&amp;fm=1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5" y="549275"/>
            <a:ext cx="2640013" cy="360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图片 280581" descr="u=2391878019,1525902205&amp;fm=1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450" y="549275"/>
            <a:ext cx="2495550" cy="3457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5" name="图片 280582" descr="u=251586864,3532067870&amp;fm=11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450" y="3789363"/>
            <a:ext cx="3960813" cy="266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6" name="图片 280583" descr="u=1273432593,3747696148&amp;fm=11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00" y="3284538"/>
            <a:ext cx="2900363" cy="3333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文本框 231425"/>
          <p:cNvSpPr txBox="1"/>
          <p:nvPr/>
        </p:nvSpPr>
        <p:spPr>
          <a:xfrm>
            <a:off x="827088" y="1341438"/>
            <a:ext cx="7762875" cy="3790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90000"/>
              </a:spcBef>
            </a:pPr>
            <a:r>
              <a:rPr lang="zh-CN" altLang="en-US" sz="5400" b="1" dirty="0">
                <a:latin typeface="Times New Roman" panose="02020603050405020304" pitchFamily="18" charset="0"/>
                <a:ea typeface="楷体_GB2312" pitchFamily="49" charset="-122"/>
              </a:rPr>
              <a:t>生物的变异现象</a:t>
            </a:r>
            <a:endParaRPr lang="zh-CN" altLang="en-US" sz="5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90000"/>
              </a:spcBef>
            </a:pPr>
            <a:r>
              <a:rPr lang="zh-CN" altLang="en-US" sz="5400" b="1" dirty="0">
                <a:latin typeface="Times New Roman" panose="02020603050405020304" pitchFamily="18" charset="0"/>
                <a:ea typeface="楷体_GB2312" pitchFamily="49" charset="-122"/>
              </a:rPr>
              <a:t>         是普遍存在的</a:t>
            </a:r>
            <a:r>
              <a:rPr lang="en-US" altLang="zh-CN" sz="5400" b="1" dirty="0"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endParaRPr lang="en-US" altLang="zh-CN" sz="5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90000"/>
              </a:spcBef>
            </a:pPr>
            <a:r>
              <a:rPr lang="zh-CN" altLang="en-US" sz="5400" b="1" dirty="0">
                <a:latin typeface="Times New Roman" panose="02020603050405020304" pitchFamily="18" charset="0"/>
                <a:ea typeface="楷体_GB2312" pitchFamily="49" charset="-122"/>
              </a:rPr>
              <a:t>是生物的基本特征之一。</a:t>
            </a:r>
            <a:endParaRPr lang="zh-CN" altLang="en-US" sz="5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49155" name="图片 231426" descr="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661025"/>
            <a:ext cx="91440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1428" name="直接连接符 231427"/>
          <p:cNvSpPr/>
          <p:nvPr/>
        </p:nvSpPr>
        <p:spPr>
          <a:xfrm flipV="1">
            <a:off x="3276600" y="3573463"/>
            <a:ext cx="3240088" cy="7620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57" name="文本框 231430"/>
          <p:cNvSpPr txBox="1"/>
          <p:nvPr/>
        </p:nvSpPr>
        <p:spPr>
          <a:xfrm>
            <a:off x="468313" y="549275"/>
            <a:ext cx="24479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结论一：</a:t>
            </a:r>
            <a:endParaRPr lang="zh-CN" altLang="en-US" sz="4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50178" name="组合 156674"/>
          <p:cNvGrpSpPr/>
          <p:nvPr/>
        </p:nvGrpSpPr>
        <p:grpSpPr>
          <a:xfrm>
            <a:off x="0" y="-315912"/>
            <a:ext cx="3495675" cy="2087562"/>
            <a:chOff x="2653" y="-153"/>
            <a:chExt cx="2202" cy="1315"/>
          </a:xfrm>
        </p:grpSpPr>
        <p:sp>
          <p:nvSpPr>
            <p:cNvPr id="50184" name="任意多边形 156675"/>
            <p:cNvSpPr/>
            <p:nvPr/>
          </p:nvSpPr>
          <p:spPr>
            <a:xfrm>
              <a:off x="2653" y="-153"/>
              <a:ext cx="2202" cy="1315"/>
            </a:xfrm>
            <a:custGeom>
              <a:avLst/>
              <a:gdLst>
                <a:gd name="txL" fmla="*/ 0 w 2707"/>
                <a:gd name="txT" fmla="*/ 0 h 3229"/>
                <a:gd name="txR" fmla="*/ 2707 w 2707"/>
                <a:gd name="txB" fmla="*/ 3229 h 3229"/>
              </a:gdLst>
              <a:ahLst/>
              <a:cxnLst>
                <a:cxn ang="0">
                  <a:pos x="258" y="1406"/>
                </a:cxn>
                <a:cxn ang="0">
                  <a:pos x="1392" y="3085"/>
                </a:cxn>
                <a:cxn ang="0">
                  <a:pos x="1437" y="2268"/>
                </a:cxn>
                <a:cxn ang="0">
                  <a:pos x="2571" y="2268"/>
                </a:cxn>
                <a:cxn ang="0">
                  <a:pos x="2254" y="1497"/>
                </a:cxn>
                <a:cxn ang="0">
                  <a:pos x="2299" y="136"/>
                </a:cxn>
                <a:cxn ang="0">
                  <a:pos x="1528" y="680"/>
                </a:cxn>
                <a:cxn ang="0">
                  <a:pos x="212" y="680"/>
                </a:cxn>
                <a:cxn ang="0">
                  <a:pos x="258" y="1406"/>
                </a:cxn>
              </a:cxnLst>
              <a:rect l="txL" t="txT" r="txR" b="txB"/>
              <a:pathLst>
                <a:path w="2707" h="3229">
                  <a:moveTo>
                    <a:pt x="258" y="1406"/>
                  </a:moveTo>
                  <a:cubicBezTo>
                    <a:pt x="455" y="1807"/>
                    <a:pt x="1196" y="2941"/>
                    <a:pt x="1392" y="3085"/>
                  </a:cubicBezTo>
                  <a:cubicBezTo>
                    <a:pt x="1588" y="3229"/>
                    <a:pt x="1241" y="2404"/>
                    <a:pt x="1437" y="2268"/>
                  </a:cubicBezTo>
                  <a:cubicBezTo>
                    <a:pt x="1633" y="2132"/>
                    <a:pt x="2435" y="2397"/>
                    <a:pt x="2571" y="2268"/>
                  </a:cubicBezTo>
                  <a:cubicBezTo>
                    <a:pt x="2707" y="2139"/>
                    <a:pt x="2299" y="1852"/>
                    <a:pt x="2254" y="1497"/>
                  </a:cubicBezTo>
                  <a:cubicBezTo>
                    <a:pt x="2209" y="1142"/>
                    <a:pt x="2420" y="272"/>
                    <a:pt x="2299" y="136"/>
                  </a:cubicBezTo>
                  <a:cubicBezTo>
                    <a:pt x="2178" y="0"/>
                    <a:pt x="1876" y="589"/>
                    <a:pt x="1528" y="680"/>
                  </a:cubicBezTo>
                  <a:cubicBezTo>
                    <a:pt x="1180" y="771"/>
                    <a:pt x="424" y="559"/>
                    <a:pt x="212" y="680"/>
                  </a:cubicBezTo>
                  <a:cubicBezTo>
                    <a:pt x="0" y="801"/>
                    <a:pt x="61" y="1005"/>
                    <a:pt x="258" y="1406"/>
                  </a:cubicBezTo>
                  <a:close/>
                </a:path>
              </a:pathLst>
            </a:custGeom>
            <a:solidFill>
              <a:srgbClr val="D0FEF4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0185" name="矩形 156676"/>
            <p:cNvSpPr>
              <a:spLocks noTextEdit="1"/>
            </p:cNvSpPr>
            <p:nvPr/>
          </p:nvSpPr>
          <p:spPr>
            <a:xfrm>
              <a:off x="3288" y="119"/>
              <a:ext cx="1062" cy="72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99FF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  <a:tileRect/>
                  </a:gradFill>
                  <a:effectLst>
                    <a:outerShdw dist="53882" dir="2699999" algn="ctr" rotWithShape="0">
                      <a:srgbClr val="9999FF"/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案例分析</a:t>
              </a:r>
              <a:endParaRPr lang="zh-CN" alt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/>
                  </a:outerShdw>
                </a:effectLst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</p:grpSp>
      <p:sp>
        <p:nvSpPr>
          <p:cNvPr id="50179" name="矩形 156677"/>
          <p:cNvSpPr>
            <a:spLocks noTextEdit="1"/>
          </p:cNvSpPr>
          <p:nvPr/>
        </p:nvSpPr>
        <p:spPr>
          <a:xfrm>
            <a:off x="0" y="4221163"/>
            <a:ext cx="1512888" cy="1230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思考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0180" name="文本框 156678"/>
          <p:cNvSpPr txBox="1"/>
          <p:nvPr/>
        </p:nvSpPr>
        <p:spPr>
          <a:xfrm>
            <a:off x="1763713" y="4149725"/>
            <a:ext cx="7127875" cy="1190625"/>
          </a:xfrm>
          <a:prstGeom prst="rect">
            <a:avLst/>
          </a:prstGeom>
          <a:pattFill prst="wdUpDiag">
            <a:fgClr>
              <a:srgbClr val="CCFFFF"/>
            </a:fgClr>
            <a:bgClr>
              <a:schemeClr val="bg1"/>
            </a:bgClr>
          </a:patt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hlink"/>
                </a:solidFill>
                <a:latin typeface="华康楷体W5-A" pitchFamily="1" charset="-122"/>
                <a:ea typeface="华康楷体W5-A" pitchFamily="1" charset="-122"/>
              </a:rPr>
              <a:t>1</a:t>
            </a:r>
            <a:r>
              <a:rPr lang="zh-CN" altLang="en-US" sz="3600" b="1" dirty="0">
                <a:solidFill>
                  <a:schemeClr val="hlink"/>
                </a:solidFill>
                <a:latin typeface="华康楷体W5-A" pitchFamily="1" charset="-122"/>
                <a:ea typeface="华康楷体W5-A" pitchFamily="1" charset="-122"/>
              </a:rPr>
              <a:t>、上述所讲的两个案例中的变异是由什么原因引起的？</a:t>
            </a:r>
            <a:endParaRPr lang="zh-CN" altLang="en-US" sz="3600" b="1" dirty="0">
              <a:solidFill>
                <a:schemeClr val="hlink"/>
              </a:solidFill>
              <a:latin typeface="华康楷体W5-A" pitchFamily="1" charset="-122"/>
              <a:ea typeface="华康楷体W5-A" pitchFamily="1" charset="-122"/>
            </a:endParaRPr>
          </a:p>
        </p:txBody>
      </p:sp>
      <p:sp>
        <p:nvSpPr>
          <p:cNvPr id="50181" name="文本框 156679"/>
          <p:cNvSpPr txBox="1"/>
          <p:nvPr/>
        </p:nvSpPr>
        <p:spPr>
          <a:xfrm>
            <a:off x="1763713" y="5451475"/>
            <a:ext cx="7200900" cy="1190625"/>
          </a:xfrm>
          <a:prstGeom prst="rect">
            <a:avLst/>
          </a:prstGeom>
          <a:pattFill prst="wdUpDiag">
            <a:fgClr>
              <a:srgbClr val="CCFFFF"/>
            </a:fgClr>
            <a:bgClr>
              <a:schemeClr val="bg1"/>
            </a:bgClr>
          </a:patt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hlink"/>
                </a:solidFill>
                <a:latin typeface="华康楷体W5-A" pitchFamily="1" charset="-122"/>
                <a:ea typeface="华康楷体W5-A" pitchFamily="1" charset="-122"/>
              </a:rPr>
              <a:t>2</a:t>
            </a:r>
            <a:r>
              <a:rPr lang="zh-CN" altLang="en-US" sz="3600" b="1" dirty="0">
                <a:solidFill>
                  <a:schemeClr val="hlink"/>
                </a:solidFill>
                <a:latin typeface="华康楷体W5-A" pitchFamily="1" charset="-122"/>
                <a:ea typeface="华康楷体W5-A" pitchFamily="1" charset="-122"/>
              </a:rPr>
              <a:t>、这两种变异是不是都能遗传给后代呢？</a:t>
            </a:r>
            <a:endParaRPr lang="zh-CN" altLang="en-US" sz="3600" b="1" dirty="0">
              <a:solidFill>
                <a:schemeClr val="hlink"/>
              </a:solidFill>
              <a:latin typeface="华康楷体W5-A" pitchFamily="1" charset="-122"/>
              <a:ea typeface="华康楷体W5-A" pitchFamily="1" charset="-122"/>
            </a:endParaRPr>
          </a:p>
        </p:txBody>
      </p:sp>
      <p:pic>
        <p:nvPicPr>
          <p:cNvPr id="50182" name="图片 156680" descr="PM_009"/>
          <p:cNvPicPr>
            <a:picLocks noChangeAspect="1"/>
          </p:cNvPicPr>
          <p:nvPr/>
        </p:nvPicPr>
        <p:blipFill>
          <a:blip r:embed="rId1"/>
          <a:srcRect l="6070" t="3149" r="57497" b="68518"/>
          <a:stretch>
            <a:fillRect/>
          </a:stretch>
        </p:blipFill>
        <p:spPr>
          <a:xfrm>
            <a:off x="7235825" y="0"/>
            <a:ext cx="1908175" cy="1144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3" name="文本框 156673"/>
          <p:cNvSpPr txBox="1"/>
          <p:nvPr/>
        </p:nvSpPr>
        <p:spPr>
          <a:xfrm>
            <a:off x="468313" y="1341438"/>
            <a:ext cx="8675687" cy="256381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、一对色觉正常的夫妇，生下一个色盲的孩子。</a:t>
            </a:r>
            <a:endParaRPr lang="zh-CN" altLang="en-US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、兄弟二人，哥哥长期在野外工作，弟弟长期在室内工作，哥哥比弟弟黑。</a:t>
            </a:r>
            <a:endParaRPr lang="zh-CN" altLang="en-US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C"/>
      </a:accent5>
      <a:accent6>
        <a:srgbClr val="B70000"/>
      </a:accent6>
      <a:hlink>
        <a:srgbClr val="336699"/>
      </a:hlink>
      <a:folHlink>
        <a:srgbClr val="003366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飞天乐舞">
  <a:themeElements>
    <a:clrScheme name="">
      <a:dk1>
        <a:srgbClr val="FFFFFF"/>
      </a:dk1>
      <a:lt1>
        <a:srgbClr val="7979A5"/>
      </a:lt1>
      <a:dk2>
        <a:srgbClr val="FFFF00"/>
      </a:dk2>
      <a:lt2>
        <a:srgbClr val="C0C0C0"/>
      </a:lt2>
      <a:accent1>
        <a:srgbClr val="7499D0"/>
      </a:accent1>
      <a:accent2>
        <a:srgbClr val="CCCCFF"/>
      </a:accent2>
      <a:accent3>
        <a:srgbClr val="BEBECF"/>
      </a:accent3>
      <a:accent4>
        <a:srgbClr val="DCDCDC"/>
      </a:accent4>
      <a:accent5>
        <a:srgbClr val="BDCAE4"/>
      </a:accent5>
      <a:accent6>
        <a:srgbClr val="B7B7E5"/>
      </a:accent6>
      <a:hlink>
        <a:srgbClr val="66FFFF"/>
      </a:hlink>
      <a:folHlink>
        <a:srgbClr val="FFCC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飞天乐舞 1">
        <a:dk1>
          <a:srgbClr val="C0C0C0"/>
        </a:dk1>
        <a:lt1>
          <a:srgbClr val="FFFFFF"/>
        </a:lt1>
        <a:dk2>
          <a:srgbClr val="7979A5"/>
        </a:dk2>
        <a:lt2>
          <a:srgbClr val="FFFF00"/>
        </a:lt2>
        <a:accent1>
          <a:srgbClr val="7499D0"/>
        </a:accent1>
        <a:accent2>
          <a:srgbClr val="CCCCFF"/>
        </a:accent2>
        <a:accent3>
          <a:srgbClr val="BEBECF"/>
        </a:accent3>
        <a:accent4>
          <a:srgbClr val="DADADA"/>
        </a:accent4>
        <a:accent5>
          <a:srgbClr val="BCCAE4"/>
        </a:accent5>
        <a:accent6>
          <a:srgbClr val="B9B9E7"/>
        </a:accent6>
        <a:hlink>
          <a:srgbClr val="66FFFF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2">
        <a:dk1>
          <a:srgbClr val="C0C0C0"/>
        </a:dk1>
        <a:lt1>
          <a:srgbClr val="FFFFFF"/>
        </a:lt1>
        <a:dk2>
          <a:srgbClr val="586AA4"/>
        </a:dk2>
        <a:lt2>
          <a:srgbClr val="FFFFFF"/>
        </a:lt2>
        <a:accent1>
          <a:srgbClr val="829FB4"/>
        </a:accent1>
        <a:accent2>
          <a:srgbClr val="CCCCFF"/>
        </a:accent2>
        <a:accent3>
          <a:srgbClr val="B4B9CF"/>
        </a:accent3>
        <a:accent4>
          <a:srgbClr val="DADADA"/>
        </a:accent4>
        <a:accent5>
          <a:srgbClr val="C1CDD6"/>
        </a:accent5>
        <a:accent6>
          <a:srgbClr val="B9B9E7"/>
        </a:accent6>
        <a:hlink>
          <a:srgbClr val="FFCC66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3">
        <a:dk1>
          <a:srgbClr val="C0C0C0"/>
        </a:dk1>
        <a:lt1>
          <a:srgbClr val="FFFF66"/>
        </a:lt1>
        <a:dk2>
          <a:srgbClr val="000000"/>
        </a:dk2>
        <a:lt2>
          <a:srgbClr val="FFFFFF"/>
        </a:lt2>
        <a:accent1>
          <a:srgbClr val="79869D"/>
        </a:accent1>
        <a:accent2>
          <a:srgbClr val="66FFCC"/>
        </a:accent2>
        <a:accent3>
          <a:srgbClr val="AAAAAA"/>
        </a:accent3>
        <a:accent4>
          <a:srgbClr val="DADA56"/>
        </a:accent4>
        <a:accent5>
          <a:srgbClr val="BEC3CC"/>
        </a:accent5>
        <a:accent6>
          <a:srgbClr val="5CE7B9"/>
        </a:accent6>
        <a:hlink>
          <a:srgbClr val="99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4">
        <a:dk1>
          <a:srgbClr val="C0C0C0"/>
        </a:dk1>
        <a:lt1>
          <a:srgbClr val="FFFF66"/>
        </a:lt1>
        <a:dk2>
          <a:srgbClr val="FFCC99"/>
        </a:dk2>
        <a:lt2>
          <a:srgbClr val="FFFFFF"/>
        </a:lt2>
        <a:accent1>
          <a:srgbClr val="829FB4"/>
        </a:accent1>
        <a:accent2>
          <a:srgbClr val="CCCCFF"/>
        </a:accent2>
        <a:accent3>
          <a:srgbClr val="FFE2CA"/>
        </a:accent3>
        <a:accent4>
          <a:srgbClr val="DADA56"/>
        </a:accent4>
        <a:accent5>
          <a:srgbClr val="C1CDD6"/>
        </a:accent5>
        <a:accent6>
          <a:srgbClr val="B9B9E7"/>
        </a:accent6>
        <a:hlink>
          <a:srgbClr val="99FF99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5">
        <a:dk1>
          <a:srgbClr val="C0C0C0"/>
        </a:dk1>
        <a:lt1>
          <a:srgbClr val="FFFFFF"/>
        </a:lt1>
        <a:dk2>
          <a:srgbClr val="6699FF"/>
        </a:dk2>
        <a:lt2>
          <a:srgbClr val="FFFF66"/>
        </a:lt2>
        <a:accent1>
          <a:srgbClr val="529280"/>
        </a:accent1>
        <a:accent2>
          <a:srgbClr val="FF99FF"/>
        </a:accent2>
        <a:accent3>
          <a:srgbClr val="B8CAFF"/>
        </a:accent3>
        <a:accent4>
          <a:srgbClr val="DADADA"/>
        </a:accent4>
        <a:accent5>
          <a:srgbClr val="B3C7C0"/>
        </a:accent5>
        <a:accent6>
          <a:srgbClr val="E78AE7"/>
        </a:accent6>
        <a:hlink>
          <a:srgbClr val="FFCC00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6">
        <a:dk1>
          <a:srgbClr val="C0C0C0"/>
        </a:dk1>
        <a:lt1>
          <a:srgbClr val="FFFFFF"/>
        </a:lt1>
        <a:dk2>
          <a:srgbClr val="3366CC"/>
        </a:dk2>
        <a:lt2>
          <a:srgbClr val="66FFFF"/>
        </a:lt2>
        <a:accent1>
          <a:srgbClr val="58A9CA"/>
        </a:accent1>
        <a:accent2>
          <a:srgbClr val="FFCCFF"/>
        </a:accent2>
        <a:accent3>
          <a:srgbClr val="ADB8E2"/>
        </a:accent3>
        <a:accent4>
          <a:srgbClr val="DADADA"/>
        </a:accent4>
        <a:accent5>
          <a:srgbClr val="B4D1E1"/>
        </a:accent5>
        <a:accent6>
          <a:srgbClr val="E7B9E7"/>
        </a:accent6>
        <a:hlink>
          <a:srgbClr val="FFFF00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7">
        <a:dk1>
          <a:srgbClr val="C0C0C0"/>
        </a:dk1>
        <a:lt1>
          <a:srgbClr val="FFFF00"/>
        </a:lt1>
        <a:dk2>
          <a:srgbClr val="3F528D"/>
        </a:dk2>
        <a:lt2>
          <a:srgbClr val="00FF00"/>
        </a:lt2>
        <a:accent1>
          <a:srgbClr val="899DAB"/>
        </a:accent1>
        <a:accent2>
          <a:srgbClr val="FF9999"/>
        </a:accent2>
        <a:accent3>
          <a:srgbClr val="AFB3C5"/>
        </a:accent3>
        <a:accent4>
          <a:srgbClr val="DADA00"/>
        </a:accent4>
        <a:accent5>
          <a:srgbClr val="C4CCD2"/>
        </a:accent5>
        <a:accent6>
          <a:srgbClr val="E78A8A"/>
        </a:accent6>
        <a:hlink>
          <a:srgbClr val="FFFF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飞天乐舞 8">
        <a:dk1>
          <a:srgbClr val="C0C0C0"/>
        </a:dk1>
        <a:lt1>
          <a:srgbClr val="99FFCC"/>
        </a:lt1>
        <a:dk2>
          <a:srgbClr val="558167"/>
        </a:dk2>
        <a:lt2>
          <a:srgbClr val="FFCC00"/>
        </a:lt2>
        <a:accent1>
          <a:srgbClr val="6D9D8B"/>
        </a:accent1>
        <a:accent2>
          <a:srgbClr val="CCCCFF"/>
        </a:accent2>
        <a:accent3>
          <a:srgbClr val="B4C1B8"/>
        </a:accent3>
        <a:accent4>
          <a:srgbClr val="82DAAE"/>
        </a:accent4>
        <a:accent5>
          <a:srgbClr val="BACCC4"/>
        </a:accent5>
        <a:accent6>
          <a:srgbClr val="B9B9E7"/>
        </a:accent6>
        <a:hlink>
          <a:srgbClr val="FFFF6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WPS 演示</Application>
  <PresentationFormat>全屏显示(4:3)</PresentationFormat>
  <Paragraphs>97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16</vt:i4>
      </vt:variant>
    </vt:vector>
  </HeadingPairs>
  <TitlesOfParts>
    <vt:vector size="38" baseType="lpstr">
      <vt:lpstr>Arial</vt:lpstr>
      <vt:lpstr>宋体</vt:lpstr>
      <vt:lpstr>Wingdings</vt:lpstr>
      <vt:lpstr>Times New Roman</vt:lpstr>
      <vt:lpstr>Tahoma</vt:lpstr>
      <vt:lpstr>Verdana</vt:lpstr>
      <vt:lpstr>黑体</vt:lpstr>
      <vt:lpstr>汉仪咪咪体简</vt:lpstr>
      <vt:lpstr>华文中宋</vt:lpstr>
      <vt:lpstr>楷体_GB2312</vt:lpstr>
      <vt:lpstr>华康楷体W5-A</vt:lpstr>
      <vt:lpstr>汉仪秀英体简</vt:lpstr>
      <vt:lpstr>新宋体</vt:lpstr>
      <vt:lpstr>华文琥珀</vt:lpstr>
      <vt:lpstr>华文行楷</vt:lpstr>
      <vt:lpstr>微软雅黑</vt:lpstr>
      <vt:lpstr>Arial Unicode MS</vt:lpstr>
      <vt:lpstr>默认设计模板</vt:lpstr>
      <vt:lpstr>Blends</vt:lpstr>
      <vt:lpstr>Profile</vt:lpstr>
      <vt:lpstr>1_默认设计模板</vt:lpstr>
      <vt:lpstr>飞天乐舞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frank</cp:lastModifiedBy>
  <cp:revision>2</cp:revision>
  <dcterms:created xsi:type="dcterms:W3CDTF">2018-04-26T03:10:33Z</dcterms:created>
  <dcterms:modified xsi:type="dcterms:W3CDTF">2018-04-26T03:10:52Z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